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73" r:id="rId5"/>
    <p:sldId id="259" r:id="rId6"/>
    <p:sldId id="278" r:id="rId7"/>
    <p:sldId id="264" r:id="rId8"/>
    <p:sldId id="263" r:id="rId9"/>
    <p:sldId id="265" r:id="rId10"/>
    <p:sldId id="266" r:id="rId11"/>
    <p:sldId id="274" r:id="rId12"/>
    <p:sldId id="267" r:id="rId13"/>
    <p:sldId id="268" r:id="rId14"/>
    <p:sldId id="269" r:id="rId15"/>
    <p:sldId id="272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386" autoAdjust="0"/>
  </p:normalViewPr>
  <p:slideViewPr>
    <p:cSldViewPr snapToGrid="0">
      <p:cViewPr varScale="1">
        <p:scale>
          <a:sx n="97" d="100"/>
          <a:sy n="97" d="100"/>
        </p:scale>
        <p:origin x="3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1044C-4229-4E3B-9EB5-0E2B1486E67C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CDE94-97F9-461E-B58D-9A06CD0D31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596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46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Représentation graphique de la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chronologie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échanges de messages entre les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acteurs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Serveur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d’application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la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Scénario nominal  (valide)</a:t>
            </a:r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</a:p>
          <a:p>
            <a:pPr rtl="0"/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Scénario alternatif (invalide)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re-saisie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ID à l’utilisateur Etape 3.) </a:t>
            </a:r>
            <a:endParaRPr lang="fr-FR" b="0" dirty="0">
              <a:effectLst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23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des objets à stocker, que l’on nomme ici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ENTITÉ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constitués de propriétés, appelées aussi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attributs.</a:t>
            </a:r>
          </a:p>
          <a:p>
            <a:endParaRPr lang="fr-FR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Parmi eux, un attribut particulier permettant d’identifier de façon unique chaque enregistrement: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identifiant.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(ID)</a:t>
            </a:r>
            <a:endParaRPr lang="fr-FR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crée des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 caractérise la relation entre 2 entités.</a:t>
            </a: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 liens s’appellent </a:t>
            </a:r>
            <a:r>
              <a:rPr lang="fr-FR" sz="1200" b="1" i="0" u="sng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cardinalités 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619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Lors du passage au MLD, les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entités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deviennent des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associations deviennent des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peut noter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lorsque </a:t>
            </a:r>
            <a:r>
              <a:rPr lang="fr-FR" sz="1200" b="1" i="0" u="sng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 cardinalités entre 2 entités est de type 0,n/0,n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1" i="0" u="sng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relation absorbe la clé primaire (PK) des 2 tables voisines.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i="0" u="sng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sng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type 0,1/0,n en revanche devient une FK dans la table concernées, ici « CARTE »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sng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5795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Appui</a:t>
            </a:r>
            <a:r>
              <a:rPr lang="fr-FR" baseline="0" dirty="0"/>
              <a:t> sur MLD via le logiciel « </a:t>
            </a:r>
            <a:r>
              <a:rPr lang="fr-FR" baseline="0" dirty="0" err="1"/>
              <a:t>WorkBench</a:t>
            </a:r>
            <a:r>
              <a:rPr lang="fr-FR" baseline="0" dirty="0"/>
              <a:t> » pour créer </a:t>
            </a:r>
            <a:r>
              <a:rPr lang="fr-FR" b="1" u="sng" baseline="0" dirty="0"/>
              <a:t>table ‘carte’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aseline="0" dirty="0"/>
          </a:p>
          <a:p>
            <a:r>
              <a:rPr lang="fr-FR" baseline="0" dirty="0"/>
              <a:t>Je saisis les attributs la table dont </a:t>
            </a:r>
            <a:r>
              <a:rPr lang="fr-FR" b="1" u="sng" baseline="0" dirty="0"/>
              <a:t>l’</a:t>
            </a:r>
            <a:r>
              <a:rPr lang="fr-FR" b="1" u="sng" baseline="0" dirty="0" err="1"/>
              <a:t>id_carte</a:t>
            </a:r>
            <a:r>
              <a:rPr lang="fr-FR" u="sng" baseline="0" dirty="0"/>
              <a:t> </a:t>
            </a:r>
            <a:r>
              <a:rPr lang="fr-FR" baseline="0" dirty="0"/>
              <a:t>qui est </a:t>
            </a:r>
            <a:r>
              <a:rPr lang="fr-FR" b="1" i="0" u="sng" baseline="0" dirty="0"/>
              <a:t>la clé primaire </a:t>
            </a:r>
            <a:r>
              <a:rPr lang="fr-FR" baseline="0" dirty="0"/>
              <a:t>(PK), puis je saisis les id qui deviendront </a:t>
            </a:r>
            <a:r>
              <a:rPr lang="fr-FR" b="1" u="sng" baseline="0" dirty="0"/>
              <a:t>des clés étrangères </a:t>
            </a:r>
            <a:r>
              <a:rPr lang="fr-FR" baseline="0" dirty="0"/>
              <a:t>(FK). On Ajoute donc les FK via « alter table » pour modifier la table puis « </a:t>
            </a:r>
            <a:r>
              <a:rPr lang="fr-FR" baseline="0" dirty="0" err="1"/>
              <a:t>add</a:t>
            </a:r>
            <a:r>
              <a:rPr lang="fr-FR" baseline="0" dirty="0"/>
              <a:t> </a:t>
            </a:r>
            <a:r>
              <a:rPr lang="fr-FR" baseline="0" dirty="0" err="1"/>
              <a:t>constraint</a:t>
            </a:r>
            <a:r>
              <a:rPr lang="fr-FR" baseline="0" dirty="0"/>
              <a:t> » pour ajouter une contrainte.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2341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578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Poker : car un joueur</a:t>
            </a:r>
            <a:r>
              <a:rPr lang="fr-FR" baseline="0" dirty="0"/>
              <a:t> peut jouer pendant le tour de son adversaire ou bluffer et ne rien faire.</a:t>
            </a:r>
          </a:p>
          <a:p>
            <a:endParaRPr lang="fr-FR" baseline="0" dirty="0"/>
          </a:p>
          <a:p>
            <a:r>
              <a:rPr lang="fr-FR" baseline="0" dirty="0"/>
              <a:t>Echec : car le joueur défini une stratégie pour remporter la partie.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25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06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348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L’arborescence serait le</a:t>
            </a:r>
            <a:r>
              <a:rPr lang="fr-FR" baseline="0" dirty="0"/>
              <a:t> site fini dans l’idéal. </a:t>
            </a:r>
          </a:p>
          <a:p>
            <a:endParaRPr lang="fr-FR" baseline="0" dirty="0"/>
          </a:p>
          <a:p>
            <a:r>
              <a:rPr lang="fr-FR" baseline="0" dirty="0"/>
              <a:t>Néanmoins je me concentre essentiellement sur la fonctionnalité de création de </a:t>
            </a:r>
            <a:r>
              <a:rPr lang="fr-FR" baseline="0" dirty="0" err="1"/>
              <a:t>decklist</a:t>
            </a:r>
            <a:r>
              <a:rPr lang="fr-FR" baseline="0" dirty="0"/>
              <a:t> pour le moment.</a:t>
            </a:r>
          </a:p>
          <a:p>
            <a:endParaRPr lang="fr-FR" baseline="0" dirty="0"/>
          </a:p>
          <a:p>
            <a:r>
              <a:rPr lang="fr-FR" baseline="0" dirty="0" err="1"/>
              <a:t>Decklist</a:t>
            </a:r>
            <a:r>
              <a:rPr lang="fr-FR" baseline="0" dirty="0"/>
              <a:t> = liste de cartes présente dans un paquet de cartes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302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des fonctionnalités du site accessibles pour les différents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acteurs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systèmes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d’information.</a:t>
            </a:r>
          </a:p>
          <a:p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/>
              <a:t>Les</a:t>
            </a:r>
            <a:r>
              <a:rPr lang="fr-FR" baseline="0" dirty="0"/>
              <a:t> flèches visibles entre acteurs sont des </a:t>
            </a:r>
            <a:r>
              <a:rPr lang="fr-FR" sz="3200" b="1" i="0" u="sng" baseline="0" dirty="0"/>
              <a:t>redondances d’association </a:t>
            </a:r>
            <a:r>
              <a:rPr lang="fr-FR" baseline="0" dirty="0"/>
              <a:t>ce qu’on appelle </a:t>
            </a:r>
            <a:r>
              <a:rPr lang="fr-FR" b="1" u="sng" baseline="0" dirty="0">
                <a:solidFill>
                  <a:srgbClr val="FF0000"/>
                </a:solidFill>
              </a:rPr>
              <a:t>une notion d’héritage</a:t>
            </a:r>
            <a:r>
              <a:rPr lang="fr-FR" b="1" u="sng" baseline="0" dirty="0"/>
              <a:t>.</a:t>
            </a:r>
          </a:p>
          <a:p>
            <a:endParaRPr lang="fr-FR" b="1" u="sn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716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diagramme d’activité 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cas d’utilisation qui part d’un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état initial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finir à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état final = résultat attendu.</a:t>
            </a:r>
          </a:p>
          <a:p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Flow Final en revanche est un cas d’erreur.</a:t>
            </a:r>
          </a:p>
          <a:p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Losange : prise de décision.</a:t>
            </a: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0086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diagramme d’activité 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cas d’utilisation qui part d’un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état initial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finir à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état final = résultat attendu.</a:t>
            </a:r>
          </a:p>
          <a:p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Losange : prise de décision.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446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Représentation graphique de la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chronologie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échanges de messages entre les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acteurs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Serveur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d’application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la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Scénario nominal  (valide)</a:t>
            </a:r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</a:p>
          <a:p>
            <a:pPr rtl="0"/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Scénario alternatif (invalide)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re-saisie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ID à l’utilisateur Etape 3.) 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11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19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70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50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901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76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4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08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459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78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26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69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48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MTG </a:t>
            </a:r>
            <a:r>
              <a:rPr lang="fr-FR" sz="5400" dirty="0" err="1">
                <a:solidFill>
                  <a:schemeClr val="bg1"/>
                </a:solidFill>
                <a:latin typeface="VALORANT" pitchFamily="2" charset="0"/>
              </a:rPr>
              <a:t>builder</a:t>
            </a: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239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377" y="0"/>
            <a:ext cx="8752623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72089" y="847725"/>
            <a:ext cx="3095199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chemeClr val="bg1"/>
                </a:solidFill>
              </a:rPr>
              <a:t>Diagramme d’activité :</a:t>
            </a:r>
          </a:p>
          <a:p>
            <a:r>
              <a:rPr lang="fr-FR" dirty="0">
                <a:solidFill>
                  <a:schemeClr val="bg1"/>
                </a:solidFill>
              </a:rPr>
              <a:t>Connexion « Espace Membre »</a:t>
            </a:r>
          </a:p>
        </p:txBody>
      </p:sp>
    </p:spTree>
    <p:extLst>
      <p:ext uri="{BB962C8B-B14F-4D97-AF65-F5344CB8AC3E}">
        <p14:creationId xmlns:p14="http://schemas.microsoft.com/office/powerpoint/2010/main" val="182425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14"/>
            <a:ext cx="12192000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36200" y="888914"/>
            <a:ext cx="3095199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chemeClr val="bg1"/>
                </a:solidFill>
              </a:rPr>
              <a:t>Diagramme d’activité :</a:t>
            </a:r>
          </a:p>
          <a:p>
            <a:r>
              <a:rPr lang="fr-FR" dirty="0">
                <a:solidFill>
                  <a:schemeClr val="bg1"/>
                </a:solidFill>
              </a:rPr>
              <a:t>Création d’une « </a:t>
            </a:r>
            <a:r>
              <a:rPr lang="fr-FR" dirty="0" err="1">
                <a:solidFill>
                  <a:schemeClr val="bg1"/>
                </a:solidFill>
              </a:rPr>
              <a:t>decklist</a:t>
            </a:r>
            <a:r>
              <a:rPr lang="fr-FR" dirty="0">
                <a:solidFill>
                  <a:schemeClr val="bg1"/>
                </a:solidFill>
              </a:rPr>
              <a:t> »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11" y="0"/>
            <a:ext cx="7782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1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36550" y="2790825"/>
            <a:ext cx="3905250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u="sng" dirty="0"/>
              <a:t>Diagramme de séquence:</a:t>
            </a:r>
          </a:p>
          <a:p>
            <a:r>
              <a:rPr lang="fr-FR" dirty="0"/>
              <a:t>Connexion « Espace Membre »</a:t>
            </a:r>
          </a:p>
          <a:p>
            <a:endParaRPr lang="fr-FR" sz="2400" u="sng" dirty="0"/>
          </a:p>
        </p:txBody>
      </p:sp>
    </p:spTree>
    <p:extLst>
      <p:ext uri="{BB962C8B-B14F-4D97-AF65-F5344CB8AC3E}">
        <p14:creationId xmlns:p14="http://schemas.microsoft.com/office/powerpoint/2010/main" val="364024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62410" y="2568403"/>
            <a:ext cx="3905250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u="sng" dirty="0"/>
              <a:t>Diagramme de séquence:</a:t>
            </a:r>
          </a:p>
          <a:p>
            <a:r>
              <a:rPr lang="fr-FR" dirty="0"/>
              <a:t>Création « </a:t>
            </a:r>
            <a:r>
              <a:rPr lang="fr-FR" dirty="0" err="1"/>
              <a:t>Decklist</a:t>
            </a:r>
            <a:r>
              <a:rPr lang="fr-FR" dirty="0"/>
              <a:t> »</a:t>
            </a:r>
          </a:p>
          <a:p>
            <a:endParaRPr lang="fr-FR" sz="2400" u="sng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62410" y="3429000"/>
            <a:ext cx="3905250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u="sng" dirty="0"/>
              <a:t>Diagramme de séquence:</a:t>
            </a:r>
          </a:p>
          <a:p>
            <a:r>
              <a:rPr lang="fr-FR" dirty="0"/>
              <a:t>Création d’une « </a:t>
            </a:r>
            <a:r>
              <a:rPr lang="fr-FR" dirty="0" err="1"/>
              <a:t>decklist</a:t>
            </a:r>
            <a:r>
              <a:rPr lang="fr-FR" dirty="0"/>
              <a:t> »</a:t>
            </a:r>
          </a:p>
          <a:p>
            <a:endParaRPr lang="fr-FR" sz="2400" u="sng" dirty="0"/>
          </a:p>
        </p:txBody>
      </p:sp>
    </p:spTree>
    <p:extLst>
      <p:ext uri="{BB962C8B-B14F-4D97-AF65-F5344CB8AC3E}">
        <p14:creationId xmlns:p14="http://schemas.microsoft.com/office/powerpoint/2010/main" val="288740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0" y="2784388"/>
            <a:ext cx="12192000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t">
            <a:norm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CONCEPTION</a:t>
            </a:r>
          </a:p>
        </p:txBody>
      </p:sp>
    </p:spTree>
    <p:extLst>
      <p:ext uri="{BB962C8B-B14F-4D97-AF65-F5344CB8AC3E}">
        <p14:creationId xmlns:p14="http://schemas.microsoft.com/office/powerpoint/2010/main" val="377460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22" y="657202"/>
            <a:ext cx="10061678" cy="569597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52885" y="1171575"/>
            <a:ext cx="1461615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u="sng" dirty="0">
                <a:solidFill>
                  <a:schemeClr val="bg1"/>
                </a:solidFill>
              </a:rPr>
              <a:t>MCD</a:t>
            </a:r>
          </a:p>
        </p:txBody>
      </p:sp>
    </p:spTree>
    <p:extLst>
      <p:ext uri="{BB962C8B-B14F-4D97-AF65-F5344CB8AC3E}">
        <p14:creationId xmlns:p14="http://schemas.microsoft.com/office/powerpoint/2010/main" val="36766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289" y="585787"/>
            <a:ext cx="10102711" cy="56864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52885" y="1171575"/>
            <a:ext cx="1461615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000" u="sng" dirty="0">
                <a:solidFill>
                  <a:schemeClr val="bg1"/>
                </a:solidFill>
              </a:rPr>
              <a:t>MLD</a:t>
            </a:r>
          </a:p>
        </p:txBody>
      </p:sp>
    </p:spTree>
    <p:extLst>
      <p:ext uri="{BB962C8B-B14F-4D97-AF65-F5344CB8AC3E}">
        <p14:creationId xmlns:p14="http://schemas.microsoft.com/office/powerpoint/2010/main" val="248892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9" y="4295171"/>
            <a:ext cx="4286250" cy="16668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550" y="1362876"/>
            <a:ext cx="2628900" cy="17811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630" y="4790470"/>
            <a:ext cx="5372100" cy="6762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Ellipse 7"/>
          <p:cNvSpPr/>
          <p:nvPr/>
        </p:nvSpPr>
        <p:spPr>
          <a:xfrm>
            <a:off x="4974431" y="1559719"/>
            <a:ext cx="902494" cy="43815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3879056" y="4436269"/>
            <a:ext cx="902494" cy="43815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199471" y="1911545"/>
            <a:ext cx="776295" cy="25025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7222330" y="4909533"/>
            <a:ext cx="1007269" cy="55721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4883648" y="2488456"/>
            <a:ext cx="1084060" cy="54460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19" idx="5"/>
            <a:endCxn id="14" idx="1"/>
          </p:cNvCxnSpPr>
          <p:nvPr/>
        </p:nvCxnSpPr>
        <p:spPr>
          <a:xfrm>
            <a:off x="5808951" y="2953304"/>
            <a:ext cx="1560890" cy="20378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02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 bwMode="white">
          <a:xfrm>
            <a:off x="0" y="2963240"/>
            <a:ext cx="12192000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>
                <a:solidFill>
                  <a:schemeClr val="bg1"/>
                </a:solidFill>
                <a:latin typeface="VALORANT" pitchFamily="2" charset="0"/>
              </a:rPr>
              <a:t>Merci pour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141691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5110" y="2476896"/>
            <a:ext cx="8313575" cy="413790"/>
          </a:xfrm>
          <a:effectLst>
            <a:outerShdw blurRad="50800" dist="38100" dir="2700000" algn="tl" rotWithShape="0">
              <a:prstClr val="black"/>
            </a:outerShdw>
          </a:effectLst>
        </p:spPr>
        <p:txBody>
          <a:bodyPr>
            <a:normAutofit fontScale="90000"/>
          </a:bodyPr>
          <a:lstStyle/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1. PRESENTATION</a:t>
            </a:r>
          </a:p>
        </p:txBody>
      </p:sp>
      <p:sp>
        <p:nvSpPr>
          <p:cNvPr id="11" name="Titre 1"/>
          <p:cNvSpPr txBox="1">
            <a:spLocks/>
          </p:cNvSpPr>
          <p:nvPr/>
        </p:nvSpPr>
        <p:spPr bwMode="white">
          <a:xfrm>
            <a:off x="765110" y="1057132"/>
            <a:ext cx="3750906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dirty="0">
                <a:solidFill>
                  <a:schemeClr val="bg1"/>
                </a:solidFill>
                <a:latin typeface="VALORANT" pitchFamily="2" charset="0"/>
              </a:rPr>
              <a:t>SOMMAIRE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CBBA0102-1ECF-46D7-B077-3B10B1BB8EF2}"/>
              </a:ext>
            </a:extLst>
          </p:cNvPr>
          <p:cNvSpPr txBox="1">
            <a:spLocks/>
          </p:cNvSpPr>
          <p:nvPr/>
        </p:nvSpPr>
        <p:spPr>
          <a:xfrm>
            <a:off x="765109" y="3093792"/>
            <a:ext cx="8313575" cy="413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2. Cahier des charges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128634B5-F0EA-4768-AA67-7BA8EAC485B9}"/>
              </a:ext>
            </a:extLst>
          </p:cNvPr>
          <p:cNvSpPr txBox="1">
            <a:spLocks/>
          </p:cNvSpPr>
          <p:nvPr/>
        </p:nvSpPr>
        <p:spPr>
          <a:xfrm>
            <a:off x="765108" y="3677778"/>
            <a:ext cx="8313575" cy="413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3. Analyse fonctionnelle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6E80301F-A1A8-4D28-9FA6-99BD5ACEF1F7}"/>
              </a:ext>
            </a:extLst>
          </p:cNvPr>
          <p:cNvSpPr txBox="1">
            <a:spLocks/>
          </p:cNvSpPr>
          <p:nvPr/>
        </p:nvSpPr>
        <p:spPr>
          <a:xfrm>
            <a:off x="765108" y="4258653"/>
            <a:ext cx="8313575" cy="413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4. Conception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68F2104-E945-448B-888E-CA26940365F1}"/>
              </a:ext>
            </a:extLst>
          </p:cNvPr>
          <p:cNvSpPr txBox="1">
            <a:spLocks/>
          </p:cNvSpPr>
          <p:nvPr/>
        </p:nvSpPr>
        <p:spPr>
          <a:xfrm>
            <a:off x="765108" y="4839528"/>
            <a:ext cx="8313575" cy="413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5. Le code</a:t>
            </a:r>
          </a:p>
        </p:txBody>
      </p:sp>
    </p:spTree>
    <p:extLst>
      <p:ext uri="{BB962C8B-B14F-4D97-AF65-F5344CB8AC3E}">
        <p14:creationId xmlns:p14="http://schemas.microsoft.com/office/powerpoint/2010/main" val="343266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5400" dirty="0" err="1">
                <a:solidFill>
                  <a:schemeClr val="bg1"/>
                </a:solidFill>
                <a:latin typeface="VALORANT" pitchFamily="2" charset="0"/>
              </a:rPr>
              <a:t>presentation</a:t>
            </a: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13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 fontScale="90000"/>
          </a:bodyPr>
          <a:lstStyle/>
          <a:p>
            <a:br>
              <a:rPr lang="fr-FR" sz="5400" dirty="0">
                <a:solidFill>
                  <a:schemeClr val="bg1"/>
                </a:solidFill>
                <a:latin typeface="VALORANT" pitchFamily="2" charset="0"/>
              </a:rPr>
            </a:b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295400" y="1259175"/>
            <a:ext cx="9601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Magic</a:t>
            </a:r>
            <a:r>
              <a:rPr lang="fr-FR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fr-FR" sz="2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Gathering</a:t>
            </a:r>
            <a:r>
              <a:rPr lang="fr-FR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est un jeu de carte dont la complexité est aussi l’intérêt principal. La stratégie fait le jeu et comme le nombre de cartes et de combinaisons possibles est immense, chacun a sa façon de jouer.</a:t>
            </a:r>
          </a:p>
          <a:p>
            <a:pPr algn="ctr"/>
            <a:endParaRPr lang="fr-FR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fr-FR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Mélange entre poker et échecs, </a:t>
            </a:r>
            <a:r>
              <a:rPr lang="fr-FR" sz="2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Magic</a:t>
            </a:r>
            <a:r>
              <a:rPr lang="fr-FR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est un combat entre deux joueurs qui usent de créatures, de sorts et d’enchantements.</a:t>
            </a:r>
          </a:p>
          <a:p>
            <a:pPr algn="ctr"/>
            <a:endParaRPr lang="fr-FR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Chaque joueur dispose de 20 points de vie, le but étant de réduire le total de points de vie de son adversaire à 0.</a:t>
            </a:r>
          </a:p>
          <a:p>
            <a:pPr algn="ctr"/>
            <a:endParaRPr lang="fr-FR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fr-FR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21258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38200" y="1783021"/>
            <a:ext cx="651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POINTS FORTS :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38200" y="2244686"/>
            <a:ext cx="10744200" cy="1576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Site en Français/Anglais car la communauté Magic est internationale.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Outil utile et pratique pour tout les joueurs de Magic et partager ses créations de decks.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 tenir informer de la méta-</a:t>
            </a:r>
            <a:r>
              <a:rPr lang="fr-FR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game</a:t>
            </a: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endParaRPr lang="fr-FR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3629681"/>
            <a:ext cx="2571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0" i="0" u="sng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POINTS FAIBLES :</a:t>
            </a:r>
            <a:endParaRPr lang="fr-FR" sz="2400" u="sng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38199" y="4091346"/>
            <a:ext cx="9957619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Sites similaires déjà existants, nécessité d’un bon référencement.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Difficulté pour se démarquer.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Nouveau site web avec moins de contenu.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FDEC39F-546B-4FF9-9896-83134B054A1E}"/>
              </a:ext>
            </a:extLst>
          </p:cNvPr>
          <p:cNvSpPr txBox="1">
            <a:spLocks/>
          </p:cNvSpPr>
          <p:nvPr/>
        </p:nvSpPr>
        <p:spPr bwMode="white">
          <a:xfrm>
            <a:off x="3031524" y="582692"/>
            <a:ext cx="6128952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176457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38200" y="1783021"/>
            <a:ext cx="651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CHARTE GRAPHIQUE :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38200" y="2244686"/>
            <a:ext cx="10744200" cy="1207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Interface graphique moderne et interactive améliorant l’expérience utilisateur.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Mise en avant des artworks : Magic se démarque avant tout par la qualité visuelle de ses cartes.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Couleurs de l’application autour de tons pastels pour rappeler le côté dessin de Magic.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3629681"/>
            <a:ext cx="1223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0" i="0" u="sng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CIBLES:</a:t>
            </a:r>
            <a:endParaRPr lang="fr-FR" sz="2400" u="sng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38199" y="4091346"/>
            <a:ext cx="9957619" cy="153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Joueurs de Magic de tout types d’âge, du format numérique et physique.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Nouveaux joueurs pouvant s’inspirer du partage des decks de joueurs plus expérimentés.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Utilisateurs désirant une application plus adaptée pour la conception de ses créations.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endParaRPr lang="fr-FR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FDEC39F-546B-4FF9-9896-83134B054A1E}"/>
              </a:ext>
            </a:extLst>
          </p:cNvPr>
          <p:cNvSpPr txBox="1">
            <a:spLocks/>
          </p:cNvSpPr>
          <p:nvPr/>
        </p:nvSpPr>
        <p:spPr bwMode="white">
          <a:xfrm>
            <a:off x="3031524" y="582692"/>
            <a:ext cx="6128952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2721242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0" y="2784388"/>
            <a:ext cx="12192000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t">
            <a:norm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Analyse fonctionnelle</a:t>
            </a:r>
          </a:p>
        </p:txBody>
      </p:sp>
    </p:spTree>
    <p:extLst>
      <p:ext uri="{BB962C8B-B14F-4D97-AF65-F5344CB8AC3E}">
        <p14:creationId xmlns:p14="http://schemas.microsoft.com/office/powerpoint/2010/main" val="34416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946F004-2A58-42EF-A877-2C1B3BF23122}"/>
              </a:ext>
            </a:extLst>
          </p:cNvPr>
          <p:cNvSpPr txBox="1">
            <a:spLocks/>
          </p:cNvSpPr>
          <p:nvPr/>
        </p:nvSpPr>
        <p:spPr bwMode="white">
          <a:xfrm>
            <a:off x="3031524" y="582692"/>
            <a:ext cx="6128952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Cahier des charges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185C7B-5921-4C96-B40D-4796C5A7A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5" y="1501274"/>
            <a:ext cx="10069330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7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12" y="0"/>
            <a:ext cx="7725288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04569" y="1057573"/>
            <a:ext cx="34102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u="sng" dirty="0">
                <a:solidFill>
                  <a:schemeClr val="bg1"/>
                </a:solidFill>
                <a:latin typeface="Cocogoose Classic Trial Medium" panose="020B0003020200000002" pitchFamily="34" charset="0"/>
              </a:rPr>
              <a:t>Cas d’Utilisation</a:t>
            </a:r>
          </a:p>
        </p:txBody>
      </p:sp>
    </p:spTree>
    <p:extLst>
      <p:ext uri="{BB962C8B-B14F-4D97-AF65-F5344CB8AC3E}">
        <p14:creationId xmlns:p14="http://schemas.microsoft.com/office/powerpoint/2010/main" val="352468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4855</TotalTime>
  <Words>789</Words>
  <Application>Microsoft Office PowerPoint</Application>
  <PresentationFormat>Grand écran</PresentationFormat>
  <Paragraphs>120</Paragraphs>
  <Slides>18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Cocogoose Classic Trial Medium</vt:lpstr>
      <vt:lpstr>Poppins</vt:lpstr>
      <vt:lpstr>Segoe UI Symbol</vt:lpstr>
      <vt:lpstr>VALORANT</vt:lpstr>
      <vt:lpstr>Thème Office</vt:lpstr>
      <vt:lpstr>MTG builder</vt:lpstr>
      <vt:lpstr>1. PRESENTATION</vt:lpstr>
      <vt:lpstr>presentation</vt:lpstr>
      <vt:lpstr> </vt:lpstr>
      <vt:lpstr>Présentation PowerPoint</vt:lpstr>
      <vt:lpstr>Présentation PowerPoint</vt:lpstr>
      <vt:lpstr>Analyse fonctionnelle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CONCEPTION</vt:lpstr>
      <vt:lpstr>Présentation PowerPoint</vt:lpstr>
      <vt:lpstr>Présentation PowerPoint</vt:lpstr>
      <vt:lpstr>Présentation PowerPoint</vt:lpstr>
      <vt:lpstr>Présentation PowerPoint</vt:lpstr>
    </vt:vector>
  </TitlesOfParts>
  <Company>ADRAR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MTG_Project</dc:title>
  <dc:creator>admin</dc:creator>
  <cp:lastModifiedBy>Utilisateur Windows</cp:lastModifiedBy>
  <cp:revision>52</cp:revision>
  <dcterms:created xsi:type="dcterms:W3CDTF">2021-11-12T08:21:25Z</dcterms:created>
  <dcterms:modified xsi:type="dcterms:W3CDTF">2022-06-23T09:41:05Z</dcterms:modified>
</cp:coreProperties>
</file>